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1736" r:id="rId2"/>
    <p:sldId id="1396" r:id="rId3"/>
    <p:sldId id="1737" r:id="rId4"/>
    <p:sldId id="1742" r:id="rId5"/>
    <p:sldId id="1738" r:id="rId6"/>
    <p:sldId id="1739" r:id="rId7"/>
    <p:sldId id="1741" r:id="rId8"/>
    <p:sldId id="1743" r:id="rId9"/>
    <p:sldId id="1740" r:id="rId10"/>
  </p:sldIdLst>
  <p:sldSz cx="12192000" cy="6858000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CE"/>
    <a:srgbClr val="FFEBB9"/>
    <a:srgbClr val="FFF1CC"/>
    <a:srgbClr val="FFFFCC"/>
    <a:srgbClr val="F0F0CF"/>
    <a:srgbClr val="EDE6D3"/>
    <a:srgbClr val="FFFFFF"/>
    <a:srgbClr val="FFF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3254" autoAdjust="0"/>
  </p:normalViewPr>
  <p:slideViewPr>
    <p:cSldViewPr snapToGrid="0">
      <p:cViewPr varScale="1">
        <p:scale>
          <a:sx n="106" d="100"/>
          <a:sy n="106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47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09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76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71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35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31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63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9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A461BDA-83B9-4516-A2D0-41CFC06740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278" y="388439"/>
            <a:ext cx="2366644" cy="14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FA2FEBD-908A-48BC-8066-F31AEFC672A7}"/>
              </a:ext>
            </a:extLst>
          </p:cNvPr>
          <p:cNvSpPr txBox="1"/>
          <p:nvPr userDrawn="1"/>
        </p:nvSpPr>
        <p:spPr>
          <a:xfrm rot="10800000">
            <a:off x="11261218" y="3233569"/>
            <a:ext cx="1046440" cy="34720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5600" dirty="0">
                <a:solidFill>
                  <a:srgbClr val="FEEDCE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CloudSAMS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8BE68D2-96CA-4842-AEB1-CEF8F1B4924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4" y="128466"/>
            <a:ext cx="1424154" cy="86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+mn-ea"/>
              </a:rPr>
              <a:t>學校活動管理</a:t>
            </a: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模組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</p:spTree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13826" y="396875"/>
            <a:ext cx="5829300" cy="584200"/>
          </a:xfrm>
        </p:spPr>
        <p:txBody>
          <a:bodyPr anchor="ctr">
            <a:spAutoFit/>
          </a:bodyPr>
          <a:lstStyle/>
          <a:p>
            <a:pPr>
              <a:defRPr/>
            </a:pPr>
            <a:r>
              <a:rPr kumimoji="1" lang="zh-TW" altLang="en-US" kern="1200" dirty="0">
                <a:latin typeface="+mj-ea"/>
              </a:rPr>
              <a:t>學校活動管理模組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26AD22B-4912-4D3C-B04F-0776D8FDF3A3}"/>
              </a:ext>
            </a:extLst>
          </p:cNvPr>
          <p:cNvSpPr txBox="1"/>
          <p:nvPr/>
        </p:nvSpPr>
        <p:spPr>
          <a:xfrm>
            <a:off x="438041" y="1640414"/>
            <a:ext cx="11315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本短片主要預告學校活動管理模組新介面，並介紹模組已優化的功能。</a:t>
            </a:r>
            <a:endParaRPr lang="en-US" sz="2800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07753E1-279E-4BAA-BFD2-3CD4031F1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950797"/>
              </p:ext>
            </p:extLst>
          </p:nvPr>
        </p:nvGraphicFramePr>
        <p:xfrm>
          <a:off x="640831" y="2194239"/>
          <a:ext cx="54181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133">
                  <a:extLst>
                    <a:ext uri="{9D8B030D-6E8A-4147-A177-3AD203B41FA5}">
                      <a16:colId xmlns:a16="http://schemas.microsoft.com/office/drawing/2014/main" val="16004437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WebSAMS 3.1</a:t>
                      </a:r>
                      <a:r>
                        <a:rPr lang="zh-TW" altLang="en-US" dirty="0"/>
                        <a:t>版本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058309"/>
                  </a:ext>
                </a:extLst>
              </a:tr>
            </a:tbl>
          </a:graphicData>
        </a:graphic>
      </p:graphicFrame>
      <p:pic>
        <p:nvPicPr>
          <p:cNvPr id="5" name="圖片 4">
            <a:extLst>
              <a:ext uri="{FF2B5EF4-FFF2-40B4-BE49-F238E27FC236}">
                <a16:creationId xmlns:a16="http://schemas.microsoft.com/office/drawing/2014/main" id="{5BDDCFE6-57A1-4429-8928-E68D49D665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86" y="2595684"/>
            <a:ext cx="5478879" cy="244101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F6CE448-611E-433A-BA57-2E6E3BF43A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3750318"/>
            <a:ext cx="6846064" cy="2641034"/>
          </a:xfrm>
          <a:prstGeom prst="rect">
            <a:avLst/>
          </a:prstGeom>
        </p:spPr>
      </p:pic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D546A88-91F9-4194-808D-C306ABC31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31775"/>
              </p:ext>
            </p:extLst>
          </p:nvPr>
        </p:nvGraphicFramePr>
        <p:xfrm>
          <a:off x="4409038" y="3382295"/>
          <a:ext cx="684606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6064">
                  <a:extLst>
                    <a:ext uri="{9D8B030D-6E8A-4147-A177-3AD203B41FA5}">
                      <a16:colId xmlns:a16="http://schemas.microsoft.com/office/drawing/2014/main" val="1351273654"/>
                    </a:ext>
                  </a:extLst>
                </a:gridCol>
              </a:tblGrid>
              <a:tr h="280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CloudSAMS</a:t>
                      </a:r>
                      <a:r>
                        <a:rPr lang="zh-TW" altLang="en-US" dirty="0"/>
                        <a:t>版本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0508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F28637-E9D2-4C11-883A-B27883C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學校活動管理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編修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81F2CAC-867A-490A-8A7A-0DE4EF146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79" y="1210863"/>
            <a:ext cx="6873513" cy="3062373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28AFB13B-2CA2-4BE2-9F6F-669964E26E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97" y="3259309"/>
            <a:ext cx="8316042" cy="320811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2E59B9-3352-458C-8FDF-7FEE01E352A7}"/>
              </a:ext>
            </a:extLst>
          </p:cNvPr>
          <p:cNvSpPr/>
          <p:nvPr/>
        </p:nvSpPr>
        <p:spPr bwMode="auto">
          <a:xfrm>
            <a:off x="3085826" y="3784506"/>
            <a:ext cx="2835141" cy="325768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98ECAEC0-E4DA-4B5E-B237-556AE02F0499}"/>
              </a:ext>
            </a:extLst>
          </p:cNvPr>
          <p:cNvGrpSpPr/>
          <p:nvPr/>
        </p:nvGrpSpPr>
        <p:grpSpPr>
          <a:xfrm>
            <a:off x="6834720" y="2160275"/>
            <a:ext cx="2911151" cy="904171"/>
            <a:chOff x="6337426" y="1428844"/>
            <a:chExt cx="5043794" cy="1459211"/>
          </a:xfrm>
        </p:grpSpPr>
        <p:sp>
          <p:nvSpPr>
            <p:cNvPr id="9" name="語音泡泡: 矩形 8">
              <a:extLst>
                <a:ext uri="{FF2B5EF4-FFF2-40B4-BE49-F238E27FC236}">
                  <a16:creationId xmlns:a16="http://schemas.microsoft.com/office/drawing/2014/main" id="{4B0B1F26-0D93-44B0-8870-B14638A57804}"/>
                </a:ext>
              </a:extLst>
            </p:cNvPr>
            <p:cNvSpPr/>
            <p:nvPr/>
          </p:nvSpPr>
          <p:spPr bwMode="auto">
            <a:xfrm>
              <a:off x="6337426" y="1428844"/>
              <a:ext cx="5043794" cy="1459211"/>
            </a:xfrm>
            <a:prstGeom prst="wedgeRectCallout">
              <a:avLst>
                <a:gd name="adj1" fmla="val -80265"/>
                <a:gd name="adj2" fmla="val 128258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3873AB0-11D6-42E8-946E-95C780EF8F5A}"/>
                </a:ext>
              </a:extLst>
            </p:cNvPr>
            <p:cNvSpPr txBox="1"/>
            <p:nvPr/>
          </p:nvSpPr>
          <p:spPr>
            <a:xfrm>
              <a:off x="6418907" y="1526274"/>
              <a:ext cx="380929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按鈕放置在選項的上方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83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783162A7-2EC1-417F-8F77-4B72A4A8B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18" y="1145991"/>
            <a:ext cx="7525800" cy="443927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B47A5166-7068-4BD9-9602-1220318D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學校活動管理 </a:t>
            </a:r>
            <a:r>
              <a:rPr lang="en-US" altLang="zh-TW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編修</a:t>
            </a:r>
            <a:endParaRPr 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7DE4C62-5217-48ED-8A95-30DB1D91D3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948" y="2041866"/>
            <a:ext cx="8217529" cy="442609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0F2413D2-5D28-42DA-B4B4-46F50910BFC8}"/>
              </a:ext>
            </a:extLst>
          </p:cNvPr>
          <p:cNvSpPr/>
          <p:nvPr/>
        </p:nvSpPr>
        <p:spPr bwMode="auto">
          <a:xfrm>
            <a:off x="2869947" y="2232164"/>
            <a:ext cx="8217529" cy="320914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8" name="語音泡泡: 矩形 7">
            <a:extLst>
              <a:ext uri="{FF2B5EF4-FFF2-40B4-BE49-F238E27FC236}">
                <a16:creationId xmlns:a16="http://schemas.microsoft.com/office/drawing/2014/main" id="{C38BF0BD-51AB-438D-AE91-80C1DB486D4F}"/>
              </a:ext>
            </a:extLst>
          </p:cNvPr>
          <p:cNvSpPr/>
          <p:nvPr/>
        </p:nvSpPr>
        <p:spPr bwMode="auto">
          <a:xfrm>
            <a:off x="6708562" y="3562417"/>
            <a:ext cx="4378914" cy="1217814"/>
          </a:xfrm>
          <a:prstGeom prst="wedgeRectCallout">
            <a:avLst>
              <a:gd name="adj1" fmla="val -46603"/>
              <a:gd name="adj2" fmla="val -12913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buClr>
                <a:srgbClr val="FFFFFF"/>
              </a:buClr>
            </a:pPr>
            <a:r>
              <a:rPr lang="zh-TW" altLang="en-US" dirty="0">
                <a:solidFill>
                  <a:srgbClr val="000000"/>
                </a:solidFill>
              </a:rPr>
              <a:t>優化介面後</a:t>
            </a:r>
            <a:endParaRPr lang="en-US" altLang="zh-TW" dirty="0"/>
          </a:p>
          <a:p>
            <a:pPr lvl="0">
              <a:buClr>
                <a:srgbClr val="FFFFFF"/>
              </a:buClr>
            </a:pPr>
            <a:r>
              <a:rPr lang="zh-TW" altLang="en-US" dirty="0"/>
              <a:t>以不同顏色標示出訊息內容，讓用家更清晰操作後的結果或提示。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91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F28637-E9D2-4C11-883A-B27883C4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學校活動管理 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編修 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增新學校活動 </a:t>
            </a:r>
            <a:r>
              <a:rPr lang="en-US" altLang="zh-TW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編輯複製的記錄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320191B5-B047-4E4F-903A-4A61F4E13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968" y="2903193"/>
            <a:ext cx="7605103" cy="3487529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9BD83901-5C71-4DD9-B720-992470A790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79" y="1178884"/>
            <a:ext cx="5981730" cy="348752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2E59B9-3352-458C-8FDF-7FEE01E352A7}"/>
              </a:ext>
            </a:extLst>
          </p:cNvPr>
          <p:cNvSpPr/>
          <p:nvPr/>
        </p:nvSpPr>
        <p:spPr bwMode="auto">
          <a:xfrm>
            <a:off x="7656726" y="5605926"/>
            <a:ext cx="3716345" cy="784796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98ECAEC0-E4DA-4B5E-B237-556AE02F0499}"/>
              </a:ext>
            </a:extLst>
          </p:cNvPr>
          <p:cNvGrpSpPr/>
          <p:nvPr/>
        </p:nvGrpSpPr>
        <p:grpSpPr>
          <a:xfrm>
            <a:off x="6942832" y="2335726"/>
            <a:ext cx="4430239" cy="809166"/>
            <a:chOff x="6919234" y="3142768"/>
            <a:chExt cx="4790339" cy="1473333"/>
          </a:xfrm>
        </p:grpSpPr>
        <p:sp>
          <p:nvSpPr>
            <p:cNvPr id="9" name="語音泡泡: 矩形 8">
              <a:extLst>
                <a:ext uri="{FF2B5EF4-FFF2-40B4-BE49-F238E27FC236}">
                  <a16:creationId xmlns:a16="http://schemas.microsoft.com/office/drawing/2014/main" id="{4B0B1F26-0D93-44B0-8870-B14638A57804}"/>
                </a:ext>
              </a:extLst>
            </p:cNvPr>
            <p:cNvSpPr/>
            <p:nvPr/>
          </p:nvSpPr>
          <p:spPr bwMode="auto">
            <a:xfrm>
              <a:off x="6919234" y="3156890"/>
              <a:ext cx="4790339" cy="1459211"/>
            </a:xfrm>
            <a:prstGeom prst="wedgeRectCallout">
              <a:avLst>
                <a:gd name="adj1" fmla="val -26477"/>
                <a:gd name="adj2" fmla="val 35517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3873AB0-11D6-42E8-946E-95C780EF8F5A}"/>
                </a:ext>
              </a:extLst>
            </p:cNvPr>
            <p:cNvSpPr txBox="1"/>
            <p:nvPr/>
          </p:nvSpPr>
          <p:spPr>
            <a:xfrm>
              <a:off x="7000906" y="3142768"/>
              <a:ext cx="4471659" cy="1461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地點整合簡化，合併校內</a:t>
              </a:r>
              <a:r>
                <a:rPr lang="en-US" altLang="zh-TW" dirty="0"/>
                <a:t>/</a:t>
              </a:r>
              <a:r>
                <a:rPr lang="zh-TW" altLang="en-US" dirty="0"/>
                <a:t>校外選項。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245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F28637-E9D2-4C11-883A-B27883C4F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851" y="254000"/>
            <a:ext cx="9550400" cy="762000"/>
          </a:xfrm>
        </p:spPr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學校活動管理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點名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6768BAE-162F-4F46-8A2C-A924F1FA8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96" y="1233629"/>
            <a:ext cx="6150868" cy="2822607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0B611C18-BC14-4B10-A6C1-D684B0C1F3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713" y="2964206"/>
            <a:ext cx="8002281" cy="3529788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2E59B9-3352-458C-8FDF-7FEE01E352A7}"/>
              </a:ext>
            </a:extLst>
          </p:cNvPr>
          <p:cNvSpPr/>
          <p:nvPr/>
        </p:nvSpPr>
        <p:spPr bwMode="auto">
          <a:xfrm>
            <a:off x="3172713" y="5072189"/>
            <a:ext cx="7990210" cy="143085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3" name="語音泡泡: 矩形 12">
            <a:extLst>
              <a:ext uri="{FF2B5EF4-FFF2-40B4-BE49-F238E27FC236}">
                <a16:creationId xmlns:a16="http://schemas.microsoft.com/office/drawing/2014/main" id="{75507024-BF63-4A96-9FAC-F5C833DD3D4E}"/>
              </a:ext>
            </a:extLst>
          </p:cNvPr>
          <p:cNvSpPr/>
          <p:nvPr/>
        </p:nvSpPr>
        <p:spPr bwMode="auto">
          <a:xfrm>
            <a:off x="6834720" y="1646832"/>
            <a:ext cx="4002278" cy="904171"/>
          </a:xfrm>
          <a:prstGeom prst="wedgeRectCallout">
            <a:avLst>
              <a:gd name="adj1" fmla="val -58807"/>
              <a:gd name="adj2" fmla="val 324513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D329E99-8332-4240-89BD-53782D250149}"/>
              </a:ext>
            </a:extLst>
          </p:cNvPr>
          <p:cNvSpPr/>
          <p:nvPr/>
        </p:nvSpPr>
        <p:spPr>
          <a:xfrm>
            <a:off x="6834720" y="1686788"/>
            <a:ext cx="40022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FFFFFF"/>
              </a:buClr>
            </a:pPr>
            <a:r>
              <a:rPr lang="zh-TW" altLang="en-US" dirty="0">
                <a:solidFill>
                  <a:srgbClr val="000000"/>
                </a:solidFill>
              </a:rPr>
              <a:t>優化介面後</a:t>
            </a:r>
            <a:endParaRPr lang="en-HK" altLang="zh-TW" dirty="0">
              <a:solidFill>
                <a:srgbClr val="000000"/>
              </a:solidFill>
            </a:endParaRPr>
          </a:p>
          <a:p>
            <a:pPr lvl="0">
              <a:buClr>
                <a:srgbClr val="FFFFFF"/>
              </a:buClr>
            </a:pPr>
            <a:r>
              <a:rPr lang="zh-TW" altLang="en-US" dirty="0"/>
              <a:t>搜尋頁面選擇時間範圍顯示更清晰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9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967F12F-7E5F-49CC-B951-83432CB4D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學校活動管理 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 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點名</a:t>
            </a:r>
            <a:endParaRPr 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7E4063B-9446-4674-9D0E-39E0E75CA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311" y="1167510"/>
            <a:ext cx="5473378" cy="5230291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DB5FB50-BD00-47E4-8863-94BCB2C3FFE7}"/>
              </a:ext>
            </a:extLst>
          </p:cNvPr>
          <p:cNvSpPr/>
          <p:nvPr/>
        </p:nvSpPr>
        <p:spPr bwMode="auto">
          <a:xfrm>
            <a:off x="5395865" y="2920711"/>
            <a:ext cx="2489704" cy="2266925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7" name="語音泡泡: 矩形 6">
            <a:extLst>
              <a:ext uri="{FF2B5EF4-FFF2-40B4-BE49-F238E27FC236}">
                <a16:creationId xmlns:a16="http://schemas.microsoft.com/office/drawing/2014/main" id="{D2D165F0-CD7D-43DB-9965-3391437449FC}"/>
              </a:ext>
            </a:extLst>
          </p:cNvPr>
          <p:cNvSpPr/>
          <p:nvPr/>
        </p:nvSpPr>
        <p:spPr bwMode="auto">
          <a:xfrm>
            <a:off x="7206017" y="1133308"/>
            <a:ext cx="4378914" cy="1384995"/>
          </a:xfrm>
          <a:prstGeom prst="wedgeRectCallout">
            <a:avLst>
              <a:gd name="adj1" fmla="val -36679"/>
              <a:gd name="adj2" fmla="val 7570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>
              <a:buClr>
                <a:srgbClr val="FFFFFF"/>
              </a:buClr>
            </a:pPr>
            <a:r>
              <a:rPr lang="zh-TW" altLang="en-US" dirty="0">
                <a:solidFill>
                  <a:srgbClr val="000000"/>
                </a:solidFill>
              </a:rPr>
              <a:t>優化介面後</a:t>
            </a:r>
            <a:endParaRPr lang="en-US" altLang="zh-TW" dirty="0"/>
          </a:p>
          <a:p>
            <a:pPr lvl="0">
              <a:buClr>
                <a:srgbClr val="FFFFFF"/>
              </a:buClr>
            </a:pPr>
            <a:r>
              <a:rPr lang="zh-TW" altLang="en-US" dirty="0"/>
              <a:t>為方便篩選活動項目類別，改以剔選的方式選擇，並會在方格內顯示所選的項目類別。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3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5207FE-7B6D-4149-B77F-7472A4EE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學校活動管理 </a:t>
            </a:r>
            <a:r>
              <a:rPr lang="en-US" altLang="zh-TW" dirty="0"/>
              <a:t>&gt; </a:t>
            </a:r>
            <a:r>
              <a:rPr lang="zh-TW" altLang="en-US" dirty="0"/>
              <a:t>報告</a:t>
            </a:r>
            <a:endParaRPr 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F945A3B-BA5D-4B91-B9B6-CB4E3781A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65" y="1411401"/>
            <a:ext cx="6186270" cy="4971233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AD7602EC-3634-4476-ABFC-FE3460B31F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688" y="1175891"/>
            <a:ext cx="5951759" cy="5206743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76E6AF0-CEE0-4D07-BF93-7916770C6044}"/>
              </a:ext>
            </a:extLst>
          </p:cNvPr>
          <p:cNvSpPr/>
          <p:nvPr/>
        </p:nvSpPr>
        <p:spPr bwMode="auto">
          <a:xfrm>
            <a:off x="7052648" y="5301862"/>
            <a:ext cx="3060073" cy="65531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zh-HK" alt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D437E6-6D90-47DA-A35D-9239AD8BCD8B}"/>
              </a:ext>
            </a:extLst>
          </p:cNvPr>
          <p:cNvSpPr/>
          <p:nvPr/>
        </p:nvSpPr>
        <p:spPr bwMode="auto">
          <a:xfrm>
            <a:off x="787658" y="4246074"/>
            <a:ext cx="271597" cy="107389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8B85B13-316E-41F6-AF59-333A06D3EBDA}"/>
              </a:ext>
            </a:extLst>
          </p:cNvPr>
          <p:cNvSpPr/>
          <p:nvPr/>
        </p:nvSpPr>
        <p:spPr bwMode="auto">
          <a:xfrm>
            <a:off x="4701902" y="4227972"/>
            <a:ext cx="198734" cy="2082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916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56306E-F15B-48FA-9CDC-707AE13BB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4551" y="2725847"/>
            <a:ext cx="2342898" cy="1406305"/>
          </a:xfrm>
        </p:spPr>
        <p:txBody>
          <a:bodyPr/>
          <a:lstStyle/>
          <a:p>
            <a:r>
              <a:rPr lang="en-US" sz="7200" dirty="0"/>
              <a:t>~</a:t>
            </a:r>
            <a:r>
              <a:rPr lang="zh-TW" altLang="en-US" sz="7200" dirty="0"/>
              <a:t>完</a:t>
            </a:r>
            <a:r>
              <a:rPr lang="en-US" altLang="zh-TW" sz="7200" dirty="0"/>
              <a:t>~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46060192"/>
      </p:ext>
    </p:extLst>
  </p:cSld>
  <p:clrMapOvr>
    <a:masterClrMapping/>
  </p:clrMapOvr>
</p:sld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6473</TotalTime>
  <Words>189</Words>
  <Application>Microsoft Office PowerPoint</Application>
  <PresentationFormat>寬螢幕</PresentationFormat>
  <Paragraphs>33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細明體</vt:lpstr>
      <vt:lpstr>新細明體</vt:lpstr>
      <vt:lpstr>Calibri</vt:lpstr>
      <vt:lpstr>Cooper Black</vt:lpstr>
      <vt:lpstr>Tahoma</vt:lpstr>
      <vt:lpstr>Trebuchet MS</vt:lpstr>
      <vt:lpstr>Wingdings</vt:lpstr>
      <vt:lpstr>SIM</vt:lpstr>
      <vt:lpstr> 學校活動管理模組</vt:lpstr>
      <vt:lpstr>學校活動管理模組 - 概覽</vt:lpstr>
      <vt:lpstr>學校活動管理 &gt; 編修</vt:lpstr>
      <vt:lpstr>學校活動管理 &gt; 編修</vt:lpstr>
      <vt:lpstr>學校活動管理 &gt; 編修 &gt; 增新學校活動 &gt; 編輯複製的記錄</vt:lpstr>
      <vt:lpstr>學校活動管理 &gt; 點名</vt:lpstr>
      <vt:lpstr>學校活動管理 &gt; 點名</vt:lpstr>
      <vt:lpstr>學校活動管理 &gt; 報告</vt:lpstr>
      <vt:lpstr>~完~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LEUNG, Sai-hong</cp:lastModifiedBy>
  <cp:revision>271</cp:revision>
  <dcterms:created xsi:type="dcterms:W3CDTF">2024-02-09T02:36:06Z</dcterms:created>
  <dcterms:modified xsi:type="dcterms:W3CDTF">2024-06-18T03:07:00Z</dcterms:modified>
</cp:coreProperties>
</file>